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13"/>
  </p:notesMasterIdLst>
  <p:handoutMasterIdLst>
    <p:handoutMasterId r:id="rId14"/>
  </p:handoutMasterIdLst>
  <p:sldIdLst>
    <p:sldId id="256" r:id="rId2"/>
    <p:sldId id="272" r:id="rId3"/>
    <p:sldId id="273" r:id="rId4"/>
    <p:sldId id="281" r:id="rId5"/>
    <p:sldId id="261" r:id="rId6"/>
    <p:sldId id="277" r:id="rId7"/>
    <p:sldId id="279" r:id="rId8"/>
    <p:sldId id="280" r:id="rId9"/>
    <p:sldId id="276" r:id="rId10"/>
    <p:sldId id="282" r:id="rId11"/>
    <p:sldId id="278" r:id="rId12"/>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howGuides="1">
      <p:cViewPr varScale="1">
        <p:scale>
          <a:sx n="86" d="100"/>
          <a:sy n="86" d="100"/>
        </p:scale>
        <p:origin x="132" y="45"/>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9/4/2018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9/4/2018</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 Welcomes and</a:t>
            </a:r>
            <a:r>
              <a:rPr lang="en-US" baseline="0" dirty="0" smtClean="0"/>
              <a:t> Introductions</a:t>
            </a:r>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171160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a:t>
            </a:r>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302351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255078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5</a:t>
            </a:fld>
            <a:endParaRPr lang="en-US"/>
          </a:p>
        </p:txBody>
      </p:sp>
    </p:spTree>
    <p:extLst>
      <p:ext uri="{BB962C8B-B14F-4D97-AF65-F5344CB8AC3E}">
        <p14:creationId xmlns:p14="http://schemas.microsoft.com/office/powerpoint/2010/main" val="29345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6</a:t>
            </a:fld>
            <a:endParaRPr lang="en-US"/>
          </a:p>
        </p:txBody>
      </p:sp>
    </p:spTree>
    <p:extLst>
      <p:ext uri="{BB962C8B-B14F-4D97-AF65-F5344CB8AC3E}">
        <p14:creationId xmlns:p14="http://schemas.microsoft.com/office/powerpoint/2010/main" val="174334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7</a:t>
            </a:fld>
            <a:endParaRPr lang="en-US"/>
          </a:p>
        </p:txBody>
      </p:sp>
    </p:spTree>
    <p:extLst>
      <p:ext uri="{BB962C8B-B14F-4D97-AF65-F5344CB8AC3E}">
        <p14:creationId xmlns:p14="http://schemas.microsoft.com/office/powerpoint/2010/main" val="16944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8</a:t>
            </a:fld>
            <a:endParaRPr lang="en-US"/>
          </a:p>
        </p:txBody>
      </p:sp>
    </p:spTree>
    <p:extLst>
      <p:ext uri="{BB962C8B-B14F-4D97-AF65-F5344CB8AC3E}">
        <p14:creationId xmlns:p14="http://schemas.microsoft.com/office/powerpoint/2010/main" val="209856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9</a:t>
            </a:fld>
            <a:endParaRPr lang="en-US"/>
          </a:p>
        </p:txBody>
      </p:sp>
    </p:spTree>
    <p:extLst>
      <p:ext uri="{BB962C8B-B14F-4D97-AF65-F5344CB8AC3E}">
        <p14:creationId xmlns:p14="http://schemas.microsoft.com/office/powerpoint/2010/main" val="15316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CPS: App and WINGS</a:t>
            </a:r>
            <a:r>
              <a:rPr lang="en-US" baseline="0" dirty="0" smtClean="0"/>
              <a:t> (lists are also posted around the school)</a:t>
            </a:r>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11</a:t>
            </a:fld>
            <a:endParaRPr lang="en-US"/>
          </a:p>
        </p:txBody>
      </p:sp>
    </p:spTree>
    <p:extLst>
      <p:ext uri="{BB962C8B-B14F-4D97-AF65-F5344CB8AC3E}">
        <p14:creationId xmlns:p14="http://schemas.microsoft.com/office/powerpoint/2010/main" val="265813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6090" y="630937"/>
            <a:ext cx="523421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242" y="1098388"/>
            <a:ext cx="10315731" cy="4394988"/>
          </a:xfrm>
        </p:spPr>
        <p:txBody>
          <a:bodyPr anchor="ctr">
            <a:noAutofit/>
          </a:bodyPr>
          <a:lstStyle>
            <a:lvl1pPr algn="ctr">
              <a:defRPr sz="9997"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4469" y="5979197"/>
            <a:ext cx="8043278" cy="742279"/>
          </a:xfrm>
        </p:spPr>
        <p:txBody>
          <a:bodyPr anchor="t">
            <a:normAutofit/>
          </a:bodyPr>
          <a:lstStyle>
            <a:lvl1pPr marL="0" indent="0" algn="ctr">
              <a:lnSpc>
                <a:spcPct val="100000"/>
              </a:lnSpc>
              <a:buNone/>
              <a:defRPr sz="1999" b="1" i="0" cap="all" spc="400"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242" y="6375679"/>
            <a:ext cx="2329115" cy="348462"/>
          </a:xfrm>
        </p:spPr>
        <p:txBody>
          <a:bodyPr/>
          <a:lstStyle>
            <a:lvl1pPr>
              <a:defRPr baseline="0">
                <a:solidFill>
                  <a:schemeClr val="accent1">
                    <a:lumMod val="50000"/>
                  </a:schemeClr>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11"/>
          </p:nvPr>
        </p:nvSpPr>
        <p:spPr>
          <a:xfrm>
            <a:off x="4179244" y="6375679"/>
            <a:ext cx="4113728" cy="345796"/>
          </a:xfrm>
        </p:spPr>
        <p:txBody>
          <a:bodyPr/>
          <a:lstStyle>
            <a:lvl1pPr>
              <a:defRPr baseline="0">
                <a:solidFill>
                  <a:schemeClr val="accent1">
                    <a:lumMod val="50000"/>
                  </a:schemeClr>
                </a:solidFill>
              </a:defRPr>
            </a:lvl1pPr>
          </a:lstStyle>
          <a:p>
            <a:r>
              <a:rPr lang="en-US" smtClean="0"/>
              <a:t>Add a footer</a:t>
            </a:r>
            <a:endParaRPr lang="en-US" dirty="0"/>
          </a:p>
        </p:txBody>
      </p:sp>
      <p:sp>
        <p:nvSpPr>
          <p:cNvPr id="6" name="Slide Number Placeholder 5"/>
          <p:cNvSpPr>
            <a:spLocks noGrp="1"/>
          </p:cNvSpPr>
          <p:nvPr>
            <p:ph type="sldNum" sz="quarter" idx="12"/>
          </p:nvPr>
        </p:nvSpPr>
        <p:spPr>
          <a:xfrm>
            <a:off x="9064857" y="6375679"/>
            <a:ext cx="2329116" cy="345796"/>
          </a:xfrm>
        </p:spPr>
        <p:txBody>
          <a:bodyPr/>
          <a:lstStyle>
            <a:lvl1pPr>
              <a:defRPr baseline="0">
                <a:solidFill>
                  <a:schemeClr val="accent1">
                    <a:lumMod val="50000"/>
                  </a:schemeClr>
                </a:solidFill>
              </a:defRPr>
            </a:lvl1pPr>
          </a:lstStyle>
          <a:p>
            <a:fld id="{7DC1BBB0-96F0-4077-A278-0F3FB5C104D3}" type="slidenum">
              <a:rPr lang="en-US" smtClean="0"/>
              <a:pPr/>
              <a:t>‹#›</a:t>
            </a:fld>
            <a:endParaRPr lang="en-US"/>
          </a:p>
        </p:txBody>
      </p:sp>
      <p:sp>
        <p:nvSpPr>
          <p:cNvPr id="13" name="Rectangle 12" title="left edge border"/>
          <p:cNvSpPr/>
          <p:nvPr/>
        </p:nvSpPr>
        <p:spPr>
          <a:xfrm>
            <a:off x="0" y="0"/>
            <a:ext cx="28339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624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4606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3700" y="382386"/>
            <a:ext cx="1491743"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6973" y="382386"/>
            <a:ext cx="8390399"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0302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09808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085" y="1073889"/>
            <a:ext cx="8184939" cy="4064627"/>
          </a:xfrm>
        </p:spPr>
        <p:txBody>
          <a:bodyPr anchor="b">
            <a:normAutofit/>
          </a:bodyPr>
          <a:lstStyle>
            <a:lvl1pPr>
              <a:defRPr sz="8397"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085" y="5159782"/>
            <a:ext cx="7015661" cy="951135"/>
          </a:xfrm>
        </p:spPr>
        <p:txBody>
          <a:bodyPr>
            <a:normAutofit/>
          </a:bodyPr>
          <a:lstStyle>
            <a:lvl1pPr marL="0" indent="0">
              <a:lnSpc>
                <a:spcPct val="100000"/>
              </a:lnSpc>
              <a:buNone/>
              <a:defRPr sz="1999" b="1" i="0" cap="all" spc="400" baseline="0">
                <a:solidFill>
                  <a:schemeClr val="accent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5704" y="6375679"/>
            <a:ext cx="1493558" cy="348462"/>
          </a:xfrm>
        </p:spPr>
        <p:txBody>
          <a:bodyPr/>
          <a:lstStyle>
            <a:lvl1pPr>
              <a:defRPr baseline="0">
                <a:solidFill>
                  <a:schemeClr val="tx2"/>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11"/>
          </p:nvPr>
        </p:nvSpPr>
        <p:spPr>
          <a:xfrm>
            <a:off x="5277689" y="6375679"/>
            <a:ext cx="4113728" cy="345796"/>
          </a:xfrm>
        </p:spPr>
        <p:txBody>
          <a:bodyPr/>
          <a:lstStyle>
            <a:lvl1pPr>
              <a:defRPr baseline="0">
                <a:solidFill>
                  <a:schemeClr val="tx2"/>
                </a:solidFill>
              </a:defRPr>
            </a:lvl1pPr>
          </a:lstStyle>
          <a:p>
            <a:r>
              <a:rPr lang="en-US" smtClean="0"/>
              <a:t>Add a footer</a:t>
            </a:r>
            <a:endParaRPr lang="en-US" dirty="0"/>
          </a:p>
        </p:txBody>
      </p:sp>
      <p:sp>
        <p:nvSpPr>
          <p:cNvPr id="6" name="Slide Number Placeholder 5"/>
          <p:cNvSpPr>
            <a:spLocks noGrp="1"/>
          </p:cNvSpPr>
          <p:nvPr>
            <p:ph type="sldNum" sz="quarter" idx="12"/>
          </p:nvPr>
        </p:nvSpPr>
        <p:spPr>
          <a:xfrm>
            <a:off x="9939845" y="6375679"/>
            <a:ext cx="1487179" cy="345796"/>
          </a:xfrm>
        </p:spPr>
        <p:txBody>
          <a:bodyPr/>
          <a:lstStyle>
            <a:lvl1pPr>
              <a:defRPr baseline="0">
                <a:solidFill>
                  <a:schemeClr val="tx2"/>
                </a:solidFill>
              </a:defRPr>
            </a:lvl1pPr>
          </a:lstStyle>
          <a:p>
            <a:fld id="{7DC1BBB0-96F0-4077-A278-0F3FB5C104D3}" type="slidenum">
              <a:rPr lang="en-US" smtClean="0"/>
              <a:pPr/>
              <a:t>‹#›</a:t>
            </a:fld>
            <a:endParaRPr lang="en-US"/>
          </a:p>
        </p:txBody>
      </p:sp>
      <p:grpSp>
        <p:nvGrpSpPr>
          <p:cNvPr id="7" name="Group 6" title="left scallop shape"/>
          <p:cNvGrpSpPr/>
          <p:nvPr/>
        </p:nvGrpSpPr>
        <p:grpSpPr>
          <a:xfrm>
            <a:off x="0" y="0"/>
            <a:ext cx="2813905"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48550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6973" y="2286000"/>
            <a:ext cx="47993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6065" y="2286000"/>
            <a:ext cx="47993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C6F8EA-316C-41DE-B9A4-EDCC3A85ED9A}" type="datetimeFigureOut">
              <a:rPr lang="en-US" smtClean="0"/>
              <a:t>9/4/2018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5276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402" y="381001"/>
            <a:ext cx="10170051"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352"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6973" y="2909102"/>
            <a:ext cx="47993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2136"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2136" y="2909102"/>
            <a:ext cx="47993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C6F8EA-316C-41DE-B9A4-EDCC3A85ED9A}" type="datetimeFigureOut">
              <a:rPr lang="en-US" smtClean="0"/>
              <a:t>9/4/2018</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176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C6F8EA-316C-41DE-B9A4-EDCC3A85ED9A}" type="datetimeFigureOut">
              <a:rPr lang="en-US" smtClean="0"/>
              <a:t>9/4/2018</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41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6F8EA-316C-41DE-B9A4-EDCC3A85ED9A}" type="datetimeFigureOut">
              <a:rPr lang="en-US" smtClean="0"/>
              <a:t>9/4/2018</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35681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5713" y="457200"/>
            <a:ext cx="3091310" cy="1196671"/>
          </a:xfrm>
        </p:spPr>
        <p:txBody>
          <a:bodyPr anchor="b">
            <a:normAutofit/>
          </a:bodyPr>
          <a:lstStyle>
            <a:lvl1pPr>
              <a:lnSpc>
                <a:spcPct val="100000"/>
              </a:lnSpc>
              <a:defRPr sz="1899"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4852" y="920377"/>
            <a:ext cx="6156814" cy="4985124"/>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5714" y="1741336"/>
            <a:ext cx="3091310"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4852" y="6375679"/>
            <a:ext cx="1233034" cy="348462"/>
          </a:xfrm>
        </p:spPr>
        <p:txBody>
          <a:bodyPr/>
          <a:lstStyle/>
          <a:p>
            <a:fld id="{C2C6F8EA-316C-41DE-B9A4-EDCC3A85ED9A}" type="datetimeFigureOut">
              <a:rPr lang="en-US" smtClean="0"/>
              <a:t>9/4/2018</a:t>
            </a:fld>
            <a:endParaRPr lang="en-US"/>
          </a:p>
        </p:txBody>
      </p:sp>
      <p:sp>
        <p:nvSpPr>
          <p:cNvPr id="6" name="Footer Placeholder 5"/>
          <p:cNvSpPr>
            <a:spLocks noGrp="1"/>
          </p:cNvSpPr>
          <p:nvPr>
            <p:ph type="ftr" sz="quarter" idx="11"/>
          </p:nvPr>
        </p:nvSpPr>
        <p:spPr>
          <a:xfrm>
            <a:off x="2103073" y="6375679"/>
            <a:ext cx="3481272" cy="345796"/>
          </a:xfrm>
        </p:spPr>
        <p:txBody>
          <a:bodyPr/>
          <a:lstStyle/>
          <a:p>
            <a:r>
              <a:rPr lang="en-US" smtClean="0"/>
              <a:t>Add a footer</a:t>
            </a:r>
            <a:endParaRPr lang="en-US" dirty="0"/>
          </a:p>
        </p:txBody>
      </p:sp>
      <p:sp>
        <p:nvSpPr>
          <p:cNvPr id="7" name="Slide Number Placeholder 6"/>
          <p:cNvSpPr>
            <a:spLocks noGrp="1"/>
          </p:cNvSpPr>
          <p:nvPr>
            <p:ph type="sldNum" sz="quarter" idx="12"/>
          </p:nvPr>
        </p:nvSpPr>
        <p:spPr>
          <a:xfrm>
            <a:off x="5689532" y="6375679"/>
            <a:ext cx="1232135" cy="345796"/>
          </a:xfrm>
        </p:spPr>
        <p:txBody>
          <a:bodyPr/>
          <a:lstStyle/>
          <a:p>
            <a:fld id="{7DC1BBB0-96F0-4077-A278-0F3FB5C104D3}" type="slidenum">
              <a:rPr lang="en-US" smtClean="0"/>
              <a:t>‹#›</a:t>
            </a:fld>
            <a:endParaRPr lang="en-US"/>
          </a:p>
        </p:txBody>
      </p:sp>
      <p:sp>
        <p:nvSpPr>
          <p:cNvPr id="8" name="Rectangle 7"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10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391" y="1"/>
            <a:ext cx="7353669"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11"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5712" y="457200"/>
            <a:ext cx="3091312" cy="1196670"/>
          </a:xfrm>
        </p:spPr>
        <p:txBody>
          <a:bodyPr anchor="b">
            <a:normAutofit/>
          </a:bodyPr>
          <a:lstStyle>
            <a:lvl1pPr>
              <a:lnSpc>
                <a:spcPct val="100000"/>
              </a:lnSpc>
              <a:defRPr sz="1899"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5712" y="1741336"/>
            <a:ext cx="3091312"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751" y="6375679"/>
            <a:ext cx="1232135" cy="348462"/>
          </a:xfrm>
        </p:spPr>
        <p:txBody>
          <a:bodyPr/>
          <a:lstStyle/>
          <a:p>
            <a:fld id="{C2C6F8EA-316C-41DE-B9A4-EDCC3A85ED9A}" type="datetimeFigureOut">
              <a:rPr lang="en-US" smtClean="0"/>
              <a:pPr/>
              <a:t>9/4/2018</a:t>
            </a:fld>
            <a:endParaRPr lang="en-US" dirty="0"/>
          </a:p>
        </p:txBody>
      </p:sp>
      <p:sp>
        <p:nvSpPr>
          <p:cNvPr id="6" name="Footer Placeholder 5"/>
          <p:cNvSpPr>
            <a:spLocks noGrp="1"/>
          </p:cNvSpPr>
          <p:nvPr>
            <p:ph type="ftr" sz="quarter" idx="11"/>
          </p:nvPr>
        </p:nvSpPr>
        <p:spPr>
          <a:xfrm>
            <a:off x="2103073" y="6375679"/>
            <a:ext cx="3481271" cy="345796"/>
          </a:xfrm>
        </p:spPr>
        <p:txBody>
          <a:bodyPr/>
          <a:lstStyle/>
          <a:p>
            <a:r>
              <a:rPr lang="en-US" smtClean="0"/>
              <a:t>Add a footer</a:t>
            </a:r>
            <a:endParaRPr lang="en-US" dirty="0"/>
          </a:p>
        </p:txBody>
      </p:sp>
      <p:sp>
        <p:nvSpPr>
          <p:cNvPr id="7" name="Slide Number Placeholder 6"/>
          <p:cNvSpPr>
            <a:spLocks noGrp="1"/>
          </p:cNvSpPr>
          <p:nvPr>
            <p:ph type="sldNum" sz="quarter" idx="12"/>
          </p:nvPr>
        </p:nvSpPr>
        <p:spPr>
          <a:xfrm>
            <a:off x="5686087" y="6375679"/>
            <a:ext cx="1234119" cy="345796"/>
          </a:xfrm>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80963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352" y="382385"/>
            <a:ext cx="10175671"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352" y="2286002"/>
            <a:ext cx="10175671"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352" y="6375679"/>
            <a:ext cx="2329115"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3"/>
          </p:nvPr>
        </p:nvSpPr>
        <p:spPr>
          <a:xfrm>
            <a:off x="4037549" y="6375679"/>
            <a:ext cx="4113728"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08359" y="6375679"/>
            <a:ext cx="2818665"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DC1BBB0-96F0-4077-A278-0F3FB5C104D3}" type="slidenum">
              <a:rPr lang="en-US" smtClean="0"/>
              <a:pPr/>
              <a:t>‹#›</a:t>
            </a:fld>
            <a:endParaRPr lang="en-US"/>
          </a:p>
        </p:txBody>
      </p:sp>
      <p:sp>
        <p:nvSpPr>
          <p:cNvPr id="11" name="Freeform 6" title="Left scallop edge"/>
          <p:cNvSpPr/>
          <p:nvPr/>
        </p:nvSpPr>
        <p:spPr bwMode="auto">
          <a:xfrm>
            <a:off x="1" y="0"/>
            <a:ext cx="885594"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5435"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944621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5098" kern="1200" cap="all" spc="200" baseline="0">
          <a:solidFill>
            <a:schemeClr val="tx2"/>
          </a:solidFill>
          <a:latin typeface="+mj-lt"/>
          <a:ea typeface="+mj-ea"/>
          <a:cs typeface="+mj-cs"/>
        </a:defRPr>
      </a:lvl1pPr>
    </p:titleStyle>
    <p:body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guide id="7" orient="horz" pos="2160" userDrawn="1">
          <p15:clr>
            <a:srgbClr val="F26B43"/>
          </p15:clr>
        </p15:guide>
        <p15:guide id="8"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grade 10</a:t>
            </a:r>
            <a:endParaRPr lang="en-US" dirty="0"/>
          </a:p>
        </p:txBody>
      </p:sp>
      <p:sp>
        <p:nvSpPr>
          <p:cNvPr id="3" name="Subtitle 2"/>
          <p:cNvSpPr>
            <a:spLocks noGrp="1"/>
          </p:cNvSpPr>
          <p:nvPr>
            <p:ph type="subTitle" idx="1"/>
          </p:nvPr>
        </p:nvSpPr>
        <p:spPr/>
        <p:txBody>
          <a:bodyPr/>
          <a:lstStyle/>
          <a:p>
            <a:r>
              <a:rPr lang="en-US" dirty="0"/>
              <a:t>Subtitle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612" y="5920758"/>
            <a:ext cx="6248400" cy="859155"/>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Gleneagle App	</a:t>
            </a:r>
            <a:endParaRPr lang="en-US" dirty="0"/>
          </a:p>
        </p:txBody>
      </p:sp>
      <p:sp>
        <p:nvSpPr>
          <p:cNvPr id="3" name="TextBox 2"/>
          <p:cNvSpPr txBox="1"/>
          <p:nvPr/>
        </p:nvSpPr>
        <p:spPr>
          <a:xfrm>
            <a:off x="1249764" y="1524000"/>
            <a:ext cx="7467600" cy="495520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DELETE former app called “GLENEAGLE”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INSTALL app called “MY SCHOOL DAY”  and follow the set up prompts to select Gleneagle Secondary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smtClean="0"/>
              <a:t>The Gleneagle app is your key location for information and announcements as well as your daily bell schedule and calendar events!!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050" name="Picture 2" descr="Image result for my school day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412" y="533400"/>
            <a:ext cx="289559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36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nodeType="clickEffect">
                                  <p:stCondLst>
                                    <p:cond delay="0"/>
                                  </p:stCondLst>
                                  <p:childTnLst>
                                    <p:animClr clrSpc="rgb" dir="cw">
                                      <p:cBhvr override="childStyle">
                                        <p:cTn id="14" dur="250" autoRev="1" fill="remove"/>
                                        <p:tgtEl>
                                          <p:spTgt spid="3">
                                            <p:txEl>
                                              <p:pRg st="4" end="4"/>
                                            </p:txEl>
                                          </p:spTgt>
                                        </p:tgtEl>
                                        <p:attrNameLst>
                                          <p:attrName>style.color</p:attrName>
                                        </p:attrNameLst>
                                      </p:cBhvr>
                                      <p:to>
                                        <a:schemeClr val="bg1"/>
                                      </p:to>
                                    </p:animClr>
                                    <p:animClr clrSpc="rgb" dir="cw">
                                      <p:cBhvr>
                                        <p:cTn id="15" dur="250" autoRev="1" fill="remove"/>
                                        <p:tgtEl>
                                          <p:spTgt spid="3">
                                            <p:txEl>
                                              <p:pRg st="4" end="4"/>
                                            </p:txEl>
                                          </p:spTgt>
                                        </p:tgtEl>
                                        <p:attrNameLst>
                                          <p:attrName>fillcolor</p:attrName>
                                        </p:attrNameLst>
                                      </p:cBhvr>
                                      <p:to>
                                        <a:schemeClr val="bg1"/>
                                      </p:to>
                                    </p:animClr>
                                    <p:set>
                                      <p:cBhvr>
                                        <p:cTn id="16" dur="250" autoRev="1" fill="remove"/>
                                        <p:tgtEl>
                                          <p:spTgt spid="3">
                                            <p:txEl>
                                              <p:pRg st="4" end="4"/>
                                            </p:txEl>
                                          </p:spTgt>
                                        </p:tgtEl>
                                        <p:attrNameLst>
                                          <p:attrName>fill.type</p:attrName>
                                        </p:attrNameLst>
                                      </p:cBhvr>
                                      <p:to>
                                        <p:strVal val="solid"/>
                                      </p:to>
                                    </p:set>
                                    <p:set>
                                      <p:cBhvr>
                                        <p:cTn id="17" dur="250" autoRev="1" fill="remove"/>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10 WINGS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0173527"/>
              </p:ext>
            </p:extLst>
          </p:nvPr>
        </p:nvGraphicFramePr>
        <p:xfrm>
          <a:off x="1370012" y="1371600"/>
          <a:ext cx="9829800" cy="5181600"/>
        </p:xfrm>
        <a:graphic>
          <a:graphicData uri="http://schemas.openxmlformats.org/drawingml/2006/table">
            <a:tbl>
              <a:tblPr>
                <a:tableStyleId>{073A0DAA-6AF3-43AB-8588-CEC1D06C72B9}</a:tableStyleId>
              </a:tblPr>
              <a:tblGrid>
                <a:gridCol w="947674">
                  <a:extLst>
                    <a:ext uri="{9D8B030D-6E8A-4147-A177-3AD203B41FA5}">
                      <a16:colId xmlns:a16="http://schemas.microsoft.com/office/drawing/2014/main" val="1555766978"/>
                    </a:ext>
                  </a:extLst>
                </a:gridCol>
                <a:gridCol w="2415641">
                  <a:extLst>
                    <a:ext uri="{9D8B030D-6E8A-4147-A177-3AD203B41FA5}">
                      <a16:colId xmlns:a16="http://schemas.microsoft.com/office/drawing/2014/main" val="3916631430"/>
                    </a:ext>
                  </a:extLst>
                </a:gridCol>
                <a:gridCol w="4887027">
                  <a:extLst>
                    <a:ext uri="{9D8B030D-6E8A-4147-A177-3AD203B41FA5}">
                      <a16:colId xmlns:a16="http://schemas.microsoft.com/office/drawing/2014/main" val="2571855081"/>
                    </a:ext>
                  </a:extLst>
                </a:gridCol>
                <a:gridCol w="1579458">
                  <a:extLst>
                    <a:ext uri="{9D8B030D-6E8A-4147-A177-3AD203B41FA5}">
                      <a16:colId xmlns:a16="http://schemas.microsoft.com/office/drawing/2014/main" val="1203017984"/>
                    </a:ext>
                  </a:extLst>
                </a:gridCol>
              </a:tblGrid>
              <a:tr h="345440">
                <a:tc>
                  <a:txBody>
                    <a:bodyPr/>
                    <a:lstStyle/>
                    <a:p>
                      <a:pPr algn="l" fontAlgn="ctr"/>
                      <a:r>
                        <a:rPr lang="en-US" sz="1200" b="1" u="none" strike="noStrike" dirty="0">
                          <a:effectLst/>
                        </a:rPr>
                        <a:t>Wings</a:t>
                      </a:r>
                      <a:endParaRPr lang="en-US" sz="12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b="1" u="none" strike="noStrike">
                          <a:effectLst/>
                        </a:rPr>
                        <a:t>Student Last Name</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b="1" u="none" strike="noStrike" dirty="0">
                          <a:effectLst/>
                        </a:rPr>
                        <a:t>Teacher</a:t>
                      </a:r>
                      <a:endParaRPr lang="en-US" sz="12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b="1" u="none" strike="noStrike" dirty="0">
                          <a:effectLst/>
                        </a:rPr>
                        <a:t>Room #</a:t>
                      </a:r>
                      <a:endParaRPr lang="en-US" sz="12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442585366"/>
                  </a:ext>
                </a:extLst>
              </a:tr>
              <a:tr h="345440">
                <a:tc>
                  <a:txBody>
                    <a:bodyPr/>
                    <a:lstStyle/>
                    <a:p>
                      <a:pPr algn="l" fontAlgn="ctr"/>
                      <a:r>
                        <a:rPr lang="en-US" sz="1200" u="none" strike="noStrike">
                          <a:effectLst/>
                        </a:rPr>
                        <a:t>W-29</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dirty="0">
                          <a:effectLst/>
                        </a:rPr>
                        <a:t>A - BAZ</a:t>
                      </a:r>
                      <a:endParaRPr lang="en-US" sz="12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dirty="0">
                          <a:effectLst/>
                        </a:rPr>
                        <a:t>Beley, Mr. D</a:t>
                      </a:r>
                      <a:endParaRPr lang="en-US" sz="12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000" u="none" strike="noStrike">
                          <a:effectLst/>
                        </a:rPr>
                        <a:t>Library Comp Lab</a:t>
                      </a:r>
                      <a:endParaRPr lang="en-US" sz="10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819713771"/>
                  </a:ext>
                </a:extLst>
              </a:tr>
              <a:tr h="345440">
                <a:tc>
                  <a:txBody>
                    <a:bodyPr/>
                    <a:lstStyle/>
                    <a:p>
                      <a:pPr algn="l" fontAlgn="ctr"/>
                      <a:r>
                        <a:rPr lang="en-US" sz="1200" u="none" strike="noStrike">
                          <a:effectLst/>
                        </a:rPr>
                        <a:t>W-30</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BE - CHEN</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Turpin, Mr. C.</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121</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658484171"/>
                  </a:ext>
                </a:extLst>
              </a:tr>
              <a:tr h="345440">
                <a:tc>
                  <a:txBody>
                    <a:bodyPr/>
                    <a:lstStyle/>
                    <a:p>
                      <a:pPr algn="l" fontAlgn="ctr"/>
                      <a:r>
                        <a:rPr lang="en-US" sz="1200" u="none" strike="noStrike">
                          <a:effectLst/>
                        </a:rPr>
                        <a:t>W-31</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CHI - FAZ</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Dingle, Ms. C. </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118</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524772078"/>
                  </a:ext>
                </a:extLst>
              </a:tr>
              <a:tr h="345440">
                <a:tc>
                  <a:txBody>
                    <a:bodyPr/>
                    <a:lstStyle/>
                    <a:p>
                      <a:pPr algn="l" fontAlgn="ctr"/>
                      <a:r>
                        <a:rPr lang="en-US" sz="1200" u="none" strike="noStrike">
                          <a:effectLst/>
                        </a:rPr>
                        <a:t>W-32</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FE - GI</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Cirillo, Mr. L.</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Port 2</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43395760"/>
                  </a:ext>
                </a:extLst>
              </a:tr>
              <a:tr h="345440">
                <a:tc>
                  <a:txBody>
                    <a:bodyPr/>
                    <a:lstStyle/>
                    <a:p>
                      <a:pPr algn="l" fontAlgn="ctr"/>
                      <a:r>
                        <a:rPr lang="en-US" sz="1200" u="none" strike="noStrike">
                          <a:effectLst/>
                        </a:rPr>
                        <a:t>W-33</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GL - HUA</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Miller, Mr. A.</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113</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161051166"/>
                  </a:ext>
                </a:extLst>
              </a:tr>
              <a:tr h="345440">
                <a:tc>
                  <a:txBody>
                    <a:bodyPr/>
                    <a:lstStyle/>
                    <a:p>
                      <a:pPr algn="l" fontAlgn="ctr"/>
                      <a:r>
                        <a:rPr lang="en-US" sz="1200" u="none" strike="noStrike">
                          <a:effectLst/>
                        </a:rPr>
                        <a:t>W-34</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HUB - KER</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Sheppard, Mr. C.</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100</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491446074"/>
                  </a:ext>
                </a:extLst>
              </a:tr>
              <a:tr h="345440">
                <a:tc>
                  <a:txBody>
                    <a:bodyPr/>
                    <a:lstStyle/>
                    <a:p>
                      <a:pPr algn="l" fontAlgn="ctr"/>
                      <a:r>
                        <a:rPr lang="en-US" sz="1200" u="none" strike="noStrike">
                          <a:effectLst/>
                        </a:rPr>
                        <a:t>W-35</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KH - LAT</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Chung, Ms. K.</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200</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865680835"/>
                  </a:ext>
                </a:extLst>
              </a:tr>
              <a:tr h="345440">
                <a:tc>
                  <a:txBody>
                    <a:bodyPr/>
                    <a:lstStyle/>
                    <a:p>
                      <a:pPr algn="l" fontAlgn="ctr"/>
                      <a:r>
                        <a:rPr lang="en-US" sz="1200" u="none" strike="noStrike">
                          <a:effectLst/>
                        </a:rPr>
                        <a:t>W-36</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LAU - LIN</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Bingley, Mr. J.</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222</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258964514"/>
                  </a:ext>
                </a:extLst>
              </a:tr>
              <a:tr h="345440">
                <a:tc>
                  <a:txBody>
                    <a:bodyPr/>
                    <a:lstStyle/>
                    <a:p>
                      <a:pPr algn="l" fontAlgn="ctr"/>
                      <a:r>
                        <a:rPr lang="en-US" sz="1200" u="none" strike="noStrike">
                          <a:effectLst/>
                        </a:rPr>
                        <a:t>W-37</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LIO - MEQ</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Croft, Ms. R.</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107</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311182453"/>
                  </a:ext>
                </a:extLst>
              </a:tr>
              <a:tr h="345440">
                <a:tc>
                  <a:txBody>
                    <a:bodyPr/>
                    <a:lstStyle/>
                    <a:p>
                      <a:pPr algn="l" fontAlgn="ctr"/>
                      <a:r>
                        <a:rPr lang="en-US" sz="1200" u="none" strike="noStrike">
                          <a:effectLst/>
                        </a:rPr>
                        <a:t>W-38</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MER - PHA</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Savovic, Ms. N.</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211</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709340053"/>
                  </a:ext>
                </a:extLst>
              </a:tr>
              <a:tr h="345440">
                <a:tc>
                  <a:txBody>
                    <a:bodyPr/>
                    <a:lstStyle/>
                    <a:p>
                      <a:pPr algn="l" fontAlgn="ctr"/>
                      <a:r>
                        <a:rPr lang="en-US" sz="1200" u="none" strike="noStrike">
                          <a:effectLst/>
                        </a:rPr>
                        <a:t>W-39</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PHE - SHAH</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Wilson, Ms. M.</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127</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047716006"/>
                  </a:ext>
                </a:extLst>
              </a:tr>
              <a:tr h="345440">
                <a:tc>
                  <a:txBody>
                    <a:bodyPr/>
                    <a:lstStyle/>
                    <a:p>
                      <a:pPr algn="l" fontAlgn="ctr"/>
                      <a:r>
                        <a:rPr lang="en-US" sz="1200" u="none" strike="noStrike">
                          <a:effectLst/>
                        </a:rPr>
                        <a:t>W-40</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SHAI - TO</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Bhattal, Ms. J.</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209</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165800795"/>
                  </a:ext>
                </a:extLst>
              </a:tr>
              <a:tr h="345440">
                <a:tc>
                  <a:txBody>
                    <a:bodyPr/>
                    <a:lstStyle/>
                    <a:p>
                      <a:pPr algn="l" fontAlgn="ctr"/>
                      <a:r>
                        <a:rPr lang="en-US" sz="1200" u="none" strike="noStrike">
                          <a:effectLst/>
                        </a:rPr>
                        <a:t>W-41</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TR - XU</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Welsh, Ms. K.</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219</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140780452"/>
                  </a:ext>
                </a:extLst>
              </a:tr>
              <a:tr h="345440">
                <a:tc>
                  <a:txBody>
                    <a:bodyPr/>
                    <a:lstStyle/>
                    <a:p>
                      <a:pPr algn="l" fontAlgn="ctr"/>
                      <a:r>
                        <a:rPr lang="en-US" sz="1200" u="none" strike="noStrike">
                          <a:effectLst/>
                        </a:rPr>
                        <a:t>W-42</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Y -Z</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Tustin, Mr. M.</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dirty="0">
                          <a:effectLst/>
                        </a:rPr>
                        <a:t>Gym</a:t>
                      </a:r>
                      <a:endParaRPr lang="en-US" sz="12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451700719"/>
                  </a:ext>
                </a:extLst>
              </a:tr>
            </a:tbl>
          </a:graphicData>
        </a:graphic>
      </p:graphicFrame>
    </p:spTree>
    <p:extLst>
      <p:ext uri="{BB962C8B-B14F-4D97-AF65-F5344CB8AC3E}">
        <p14:creationId xmlns:p14="http://schemas.microsoft.com/office/powerpoint/2010/main" val="3734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a:r>
            <a:br>
              <a:rPr lang="en-US" sz="2400" dirty="0" smtClean="0"/>
            </a:br>
            <a:r>
              <a:rPr lang="en-US" sz="2400" dirty="0" smtClean="0"/>
              <a:t>ADMIN</a:t>
            </a:r>
            <a:br>
              <a:rPr lang="en-US" sz="2400" dirty="0" smtClean="0"/>
            </a:br>
            <a:r>
              <a:rPr lang="en-US" sz="2400" dirty="0" smtClean="0"/>
              <a:t>TEAM</a:t>
            </a:r>
            <a:endParaRPr lang="en-US" sz="2400" dirty="0"/>
          </a:p>
        </p:txBody>
      </p:sp>
      <p:sp>
        <p:nvSpPr>
          <p:cNvPr id="7" name="Text Placeholder 6"/>
          <p:cNvSpPr>
            <a:spLocks noGrp="1"/>
          </p:cNvSpPr>
          <p:nvPr>
            <p:ph type="body" sz="half" idx="2"/>
          </p:nvPr>
        </p:nvSpPr>
        <p:spPr/>
        <p:txBody>
          <a:bodyPr/>
          <a:lstStyle/>
          <a:p>
            <a:r>
              <a:rPr lang="en-US" b="1" dirty="0" smtClean="0"/>
              <a:t>PRINCIPAL</a:t>
            </a:r>
          </a:p>
          <a:p>
            <a:pPr marL="285750" indent="-285750">
              <a:buFont typeface="Arial" panose="020B0604020202020204" pitchFamily="34" charset="0"/>
              <a:buChar char="•"/>
            </a:pPr>
            <a:r>
              <a:rPr lang="en-US" dirty="0" smtClean="0"/>
              <a:t>MR. COBER</a:t>
            </a:r>
          </a:p>
          <a:p>
            <a:r>
              <a:rPr lang="en-US" b="1" dirty="0" smtClean="0"/>
              <a:t>VICE-PRINCIPALS</a:t>
            </a:r>
          </a:p>
          <a:p>
            <a:r>
              <a:rPr lang="en-US" dirty="0" smtClean="0"/>
              <a:t>      MS. POTTER-SMITH (A-H)</a:t>
            </a:r>
          </a:p>
          <a:p>
            <a:r>
              <a:rPr lang="en-US" dirty="0" smtClean="0"/>
              <a:t>      MR. CHAN (I-P)</a:t>
            </a:r>
          </a:p>
          <a:p>
            <a:r>
              <a:rPr lang="en-US" dirty="0" smtClean="0"/>
              <a:t>      MS. CUELLAR (Q-R)</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5175" y="1104503"/>
            <a:ext cx="6156325" cy="4617243"/>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6141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a:r>
            <a:br>
              <a:rPr lang="en-US" sz="2400" dirty="0" smtClean="0"/>
            </a:br>
            <a:r>
              <a:rPr lang="en-US" sz="2400" dirty="0" smtClean="0"/>
              <a:t>Counselling team</a:t>
            </a:r>
            <a:endParaRPr lang="en-US" sz="2400" dirty="0"/>
          </a:p>
        </p:txBody>
      </p:sp>
      <p:sp>
        <p:nvSpPr>
          <p:cNvPr id="7" name="Text Placeholder 6"/>
          <p:cNvSpPr>
            <a:spLocks noGrp="1"/>
          </p:cNvSpPr>
          <p:nvPr>
            <p:ph type="body" sz="half" idx="2"/>
          </p:nvPr>
        </p:nvSpPr>
        <p:spPr/>
        <p:txBody>
          <a:bodyPr/>
          <a:lstStyle/>
          <a:p>
            <a:r>
              <a:rPr lang="en-US" b="1" dirty="0" smtClean="0"/>
              <a:t>MR. HENRY (A-H)</a:t>
            </a:r>
          </a:p>
          <a:p>
            <a:r>
              <a:rPr lang="en-US" b="1" dirty="0" smtClean="0"/>
              <a:t>MS. BUTTERFIELD (I-P)</a:t>
            </a:r>
          </a:p>
          <a:p>
            <a:r>
              <a:rPr lang="en-US" b="1" dirty="0" smtClean="0"/>
              <a:t>MS. DUARTE (Q-Z)</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175" y="1104503"/>
            <a:ext cx="6156324" cy="4617243"/>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99058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workers and </a:t>
            </a:r>
            <a:br>
              <a:rPr lang="en-US" dirty="0" smtClean="0"/>
            </a:br>
            <a:r>
              <a:rPr lang="en-US" dirty="0" smtClean="0"/>
              <a:t>career facilitator</a:t>
            </a:r>
            <a:endParaRPr lang="en-US" dirty="0"/>
          </a:p>
        </p:txBody>
      </p:sp>
      <p:sp>
        <p:nvSpPr>
          <p:cNvPr id="5" name="Rectangle 4"/>
          <p:cNvSpPr/>
          <p:nvPr/>
        </p:nvSpPr>
        <p:spPr>
          <a:xfrm>
            <a:off x="1370012" y="2590800"/>
            <a:ext cx="6092825" cy="3416320"/>
          </a:xfrm>
          <a:prstGeom prst="rect">
            <a:avLst/>
          </a:prstGeom>
        </p:spPr>
        <p:txBody>
          <a:bodyPr>
            <a:spAutoFit/>
          </a:bodyPr>
          <a:lstStyle/>
          <a:p>
            <a:r>
              <a:rPr lang="en-US" dirty="0"/>
              <a:t>MS. </a:t>
            </a:r>
            <a:r>
              <a:rPr lang="en-US" dirty="0" smtClean="0"/>
              <a:t>SALAS, Youth Worker</a:t>
            </a:r>
          </a:p>
          <a:p>
            <a:endParaRPr lang="en-US" dirty="0"/>
          </a:p>
          <a:p>
            <a:r>
              <a:rPr lang="en-US" dirty="0"/>
              <a:t>MS. </a:t>
            </a:r>
            <a:r>
              <a:rPr lang="en-US" dirty="0" smtClean="0"/>
              <a:t>JEONG, International Korean Youth Worker </a:t>
            </a:r>
            <a:r>
              <a:rPr lang="en-US" dirty="0"/>
              <a:t>(Wednesday</a:t>
            </a:r>
            <a:r>
              <a:rPr lang="en-US" dirty="0" smtClean="0"/>
              <a:t>)</a:t>
            </a:r>
          </a:p>
          <a:p>
            <a:endParaRPr lang="en-US" dirty="0" smtClean="0"/>
          </a:p>
          <a:p>
            <a:r>
              <a:rPr lang="en-US" dirty="0" smtClean="0"/>
              <a:t>MS</a:t>
            </a:r>
            <a:r>
              <a:rPr lang="en-US" dirty="0"/>
              <a:t>. </a:t>
            </a:r>
            <a:r>
              <a:rPr lang="en-US" dirty="0" smtClean="0"/>
              <a:t>HONG, International Mandarin Youth Worker</a:t>
            </a:r>
          </a:p>
          <a:p>
            <a:r>
              <a:rPr lang="en-US" dirty="0" smtClean="0"/>
              <a:t> (</a:t>
            </a:r>
            <a:r>
              <a:rPr lang="en-US" dirty="0"/>
              <a:t>Monday, </a:t>
            </a:r>
            <a:r>
              <a:rPr lang="en-US" dirty="0" smtClean="0"/>
              <a:t>Tuesday)</a:t>
            </a:r>
          </a:p>
          <a:p>
            <a:endParaRPr lang="en-US"/>
          </a:p>
          <a:p>
            <a:r>
              <a:rPr lang="en-US" smtClean="0"/>
              <a:t>MS</a:t>
            </a:r>
            <a:r>
              <a:rPr lang="en-US" dirty="0" smtClean="0"/>
              <a:t>. CARRIE CLARK, Aboriginal Youth Worker</a:t>
            </a:r>
          </a:p>
          <a:p>
            <a:endParaRPr lang="en-US" dirty="0"/>
          </a:p>
          <a:p>
            <a:r>
              <a:rPr lang="en-US" dirty="0" smtClean="0"/>
              <a:t>MS. SABRINA HAYWARD, SHARE (Wednesday)</a:t>
            </a:r>
          </a:p>
          <a:p>
            <a:endParaRPr lang="en-US" dirty="0"/>
          </a:p>
          <a:p>
            <a:r>
              <a:rPr lang="en-US" dirty="0"/>
              <a:t>MS. </a:t>
            </a:r>
            <a:r>
              <a:rPr lang="en-US" dirty="0" smtClean="0"/>
              <a:t>AUSTMAN, Career Facilitator  </a:t>
            </a:r>
            <a:endParaRPr lang="en-US" dirty="0"/>
          </a:p>
        </p:txBody>
      </p:sp>
    </p:spTree>
    <p:extLst>
      <p:ext uri="{BB962C8B-B14F-4D97-AF65-F5344CB8AC3E}">
        <p14:creationId xmlns:p14="http://schemas.microsoft.com/office/powerpoint/2010/main" val="421650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CUSTOMIZED LEARNING (CL)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67206815"/>
              </p:ext>
            </p:extLst>
          </p:nvPr>
        </p:nvGraphicFramePr>
        <p:xfrm>
          <a:off x="1251352" y="1128451"/>
          <a:ext cx="9601201" cy="5608320"/>
        </p:xfrm>
        <a:graphic>
          <a:graphicData uri="http://schemas.openxmlformats.org/drawingml/2006/table">
            <a:tbl>
              <a:tblPr firstRow="1" firstCol="1" bandRow="1">
                <a:tableStyleId>{073A0DAA-6AF3-43AB-8588-CEC1D06C72B9}</a:tableStyleId>
              </a:tblPr>
              <a:tblGrid>
                <a:gridCol w="3397348">
                  <a:extLst>
                    <a:ext uri="{9D8B030D-6E8A-4147-A177-3AD203B41FA5}">
                      <a16:colId xmlns:a16="http://schemas.microsoft.com/office/drawing/2014/main" val="16032187"/>
                    </a:ext>
                  </a:extLst>
                </a:gridCol>
                <a:gridCol w="6203853">
                  <a:extLst>
                    <a:ext uri="{9D8B030D-6E8A-4147-A177-3AD203B41FA5}">
                      <a16:colId xmlns:a16="http://schemas.microsoft.com/office/drawing/2014/main" val="3509470960"/>
                    </a:ext>
                  </a:extLst>
                </a:gridCol>
              </a:tblGrid>
              <a:tr h="927291">
                <a:tc>
                  <a:txBody>
                    <a:bodyPr/>
                    <a:lstStyle/>
                    <a:p>
                      <a:pPr marL="0" marR="0">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BLOCK</a:t>
                      </a:r>
                      <a:endParaRPr lang="en-US" sz="1600" dirty="0">
                        <a:effectLst/>
                      </a:endParaRPr>
                    </a:p>
                    <a:p>
                      <a:pPr marL="0" marR="0">
                        <a:lnSpc>
                          <a:spcPct val="115000"/>
                        </a:lnSpc>
                        <a:spcBef>
                          <a:spcPts val="0"/>
                        </a:spcBef>
                        <a:spcAft>
                          <a:spcPts val="0"/>
                        </a:spcAft>
                      </a:pPr>
                      <a:r>
                        <a:rPr lang="en-CA"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CUSTOMIZED LEARNING (CL) </a:t>
                      </a:r>
                      <a:endParaRPr lang="en-US" sz="1600" dirty="0">
                        <a:effectLst/>
                      </a:endParaRPr>
                    </a:p>
                    <a:p>
                      <a:pPr marL="0" marR="0" algn="ctr">
                        <a:lnSpc>
                          <a:spcPct val="115000"/>
                        </a:lnSpc>
                        <a:spcBef>
                          <a:spcPts val="0"/>
                        </a:spcBef>
                        <a:spcAft>
                          <a:spcPts val="0"/>
                        </a:spcAft>
                      </a:pPr>
                      <a:r>
                        <a:rPr lang="en-CA" sz="1600" dirty="0">
                          <a:effectLst/>
                        </a:rPr>
                        <a:t>(73min classes)</a:t>
                      </a:r>
                      <a:endParaRPr lang="en-US" sz="1600" dirty="0">
                        <a:effectLst/>
                      </a:endParaRPr>
                    </a:p>
                    <a:p>
                      <a:pPr marL="0" marR="0">
                        <a:lnSpc>
                          <a:spcPct val="115000"/>
                        </a:lnSpc>
                        <a:spcBef>
                          <a:spcPts val="0"/>
                        </a:spcBef>
                        <a:spcAft>
                          <a:spcPts val="0"/>
                        </a:spcAft>
                      </a:pPr>
                      <a:r>
                        <a:rPr lang="en-CA"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4026862616"/>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8:00 - 9:13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2606428020"/>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9:18 - 10:31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90593909"/>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CL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10:36-11:06 (30 min)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3632431564"/>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11:11 - 12:24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663376948"/>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LUNCH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12:24 - 1:04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3290107509"/>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1:09 - 2:22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622260683"/>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2:27 - 3:40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472323945"/>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3:45 - 4:58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470288225"/>
                  </a:ext>
                </a:extLst>
              </a:tr>
            </a:tbl>
          </a:graphicData>
        </a:graphic>
      </p:graphicFrame>
    </p:spTree>
    <p:extLst>
      <p:ext uri="{BB962C8B-B14F-4D97-AF65-F5344CB8AC3E}">
        <p14:creationId xmlns:p14="http://schemas.microsoft.com/office/powerpoint/2010/main" val="340178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1812" y="381000"/>
            <a:ext cx="3091312" cy="1371600"/>
          </a:xfrm>
        </p:spPr>
        <p:txBody>
          <a:bodyPr>
            <a:normAutofit/>
          </a:bodyPr>
          <a:lstStyle/>
          <a:p>
            <a:r>
              <a:rPr lang="en-US" dirty="0" smtClean="0"/>
              <a:t>SIGN OUT PROCEDURES </a:t>
            </a:r>
            <a:br>
              <a:rPr lang="en-US" dirty="0" smtClean="0"/>
            </a:br>
            <a:r>
              <a:rPr lang="en-US" dirty="0" smtClean="0"/>
              <a:t>FOR </a:t>
            </a:r>
            <a:br>
              <a:rPr lang="en-US" dirty="0" smtClean="0"/>
            </a:br>
            <a:r>
              <a:rPr lang="en-US" dirty="0" smtClean="0"/>
              <a:t>ASSIGNED TIME</a:t>
            </a:r>
            <a:endParaRPr lang="en-US" dirty="0"/>
          </a:p>
        </p:txBody>
      </p:sp>
      <p:sp>
        <p:nvSpPr>
          <p:cNvPr id="10" name="Text Placeholder 9"/>
          <p:cNvSpPr>
            <a:spLocks noGrp="1"/>
          </p:cNvSpPr>
          <p:nvPr>
            <p:ph type="body" sz="half" idx="2"/>
          </p:nvPr>
        </p:nvSpPr>
        <p:spPr>
          <a:xfrm>
            <a:off x="8180984" y="2133600"/>
            <a:ext cx="3091312" cy="3919485"/>
          </a:xfrm>
        </p:spPr>
        <p:txBody>
          <a:bodyPr/>
          <a:lstStyle/>
          <a:p>
            <a:r>
              <a:rPr lang="en-US" dirty="0" smtClean="0"/>
              <a:t>All students must sign out at the office (with parent/guardian permission) with Ms. </a:t>
            </a:r>
            <a:r>
              <a:rPr lang="en-US" dirty="0" err="1" smtClean="0"/>
              <a:t>Yahemech</a:t>
            </a:r>
            <a:r>
              <a:rPr lang="en-US" dirty="0" smtClean="0"/>
              <a:t> in order to leave the school during their assigned time in blocks 2, 3, and 4.  </a:t>
            </a:r>
          </a:p>
          <a:p>
            <a:r>
              <a:rPr lang="en-US" dirty="0" smtClean="0"/>
              <a:t>Parent permissions will be accepted by a letter/email or phone call to Ms. </a:t>
            </a:r>
            <a:r>
              <a:rPr lang="en-US" dirty="0" err="1" smtClean="0"/>
              <a:t>Yahemech</a:t>
            </a:r>
            <a:r>
              <a:rPr lang="en-US" dirty="0" smtClean="0"/>
              <a:t> – no text messages will be accepted.</a:t>
            </a:r>
            <a:r>
              <a:rPr lang="en-US" dirty="0"/>
              <a:t> </a:t>
            </a:r>
          </a:p>
          <a:p>
            <a:r>
              <a:rPr lang="en-US" dirty="0" smtClean="0"/>
              <a:t>*year long permission is available</a:t>
            </a:r>
          </a:p>
        </p:txBody>
      </p:sp>
      <p:pic>
        <p:nvPicPr>
          <p:cNvPr id="5" name="Content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989012" y="1195463"/>
            <a:ext cx="5582421" cy="4186815"/>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6230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CHANGES</a:t>
            </a:r>
            <a:endParaRPr lang="en-US" dirty="0"/>
          </a:p>
        </p:txBody>
      </p:sp>
      <p:sp>
        <p:nvSpPr>
          <p:cNvPr id="3" name="Rectangle 2"/>
          <p:cNvSpPr/>
          <p:nvPr/>
        </p:nvSpPr>
        <p:spPr>
          <a:xfrm>
            <a:off x="1446212" y="1524000"/>
            <a:ext cx="9753600" cy="4247317"/>
          </a:xfrm>
          <a:prstGeom prst="rect">
            <a:avLst/>
          </a:prstGeom>
        </p:spPr>
        <p:txBody>
          <a:bodyPr wrap="square">
            <a:spAutoFit/>
          </a:bodyPr>
          <a:lstStyle/>
          <a:p>
            <a:pPr>
              <a:spcAft>
                <a:spcPts val="1200"/>
              </a:spcAft>
            </a:pPr>
            <a:r>
              <a:rPr lang="en-US" sz="2000" b="1" u="sng" dirty="0">
                <a:ea typeface="MS PGothic" panose="020B0600070205080204" pitchFamily="34" charset="-128"/>
              </a:rPr>
              <a:t>Step 1 – Do I qualify?</a:t>
            </a:r>
          </a:p>
          <a:p>
            <a:pPr>
              <a:spcAft>
                <a:spcPts val="1200"/>
              </a:spcAft>
            </a:pPr>
            <a:r>
              <a:rPr lang="en-US" sz="2000" dirty="0">
                <a:ea typeface="MS PGothic" panose="020B0600070205080204" pitchFamily="34" charset="-128"/>
              </a:rPr>
              <a:t>All course changes were done in the spring therefore, generally, we are not doing course changes. There are some very specific scenarios where we will make changes if there is room in a class:</a:t>
            </a:r>
          </a:p>
          <a:p>
            <a:pPr>
              <a:spcAft>
                <a:spcPts val="600"/>
              </a:spcAft>
            </a:pPr>
            <a:r>
              <a:rPr lang="en-US" sz="2000" dirty="0">
                <a:solidFill>
                  <a:srgbClr val="000000"/>
                </a:solidFill>
                <a:ea typeface="MS PGothic" panose="020B0600070205080204" pitchFamily="34" charset="-128"/>
              </a:rPr>
              <a:t>□          Need to fulfill graduation requirements</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Post-secondary requirements have changed. Provide details: _______________</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Less than 8 courses</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Placed in the incorrect course level (i.e. English 11 before English 10)</a:t>
            </a:r>
            <a:endParaRPr lang="en-US" sz="2000" dirty="0">
              <a:ea typeface="MS PGothic" panose="020B0600070205080204" pitchFamily="34" charset="-128"/>
            </a:endParaRPr>
          </a:p>
          <a:p>
            <a:pPr>
              <a:spcAft>
                <a:spcPts val="1200"/>
              </a:spcAft>
            </a:pPr>
            <a:r>
              <a:rPr lang="en-US" sz="2000" dirty="0">
                <a:solidFill>
                  <a:srgbClr val="000000"/>
                </a:solidFill>
                <a:ea typeface="MS PGothic" panose="020B0600070205080204" pitchFamily="34" charset="-128"/>
              </a:rPr>
              <a:t>□          Completed a summer/online course </a:t>
            </a:r>
            <a:endParaRPr lang="en-US" sz="2000" dirty="0">
              <a:ea typeface="MS PGothic" panose="020B0600070205080204" pitchFamily="34" charset="-128"/>
            </a:endParaRPr>
          </a:p>
          <a:p>
            <a:r>
              <a:rPr lang="en-US" sz="2000" dirty="0">
                <a:solidFill>
                  <a:srgbClr val="000000"/>
                </a:solidFill>
                <a:ea typeface="MS PGothic" panose="020B0600070205080204" pitchFamily="34" charset="-128"/>
              </a:rPr>
              <a:t>**If you are in an alternate elective it is because your first-choice elective cannot be accommodated</a:t>
            </a:r>
            <a:r>
              <a:rPr lang="en-US" dirty="0">
                <a:solidFill>
                  <a:srgbClr val="000000"/>
                </a:solidFill>
                <a:ea typeface="MS PGothic" panose="020B0600070205080204" pitchFamily="34" charset="-128"/>
              </a:rPr>
              <a:t>. </a:t>
            </a:r>
            <a:endParaRPr lang="en-US" dirty="0">
              <a:effectLst/>
              <a:ea typeface="MS PGothic" panose="020B0600070205080204" pitchFamily="34" charset="-128"/>
            </a:endParaRPr>
          </a:p>
        </p:txBody>
      </p:sp>
    </p:spTree>
    <p:extLst>
      <p:ext uri="{BB962C8B-B14F-4D97-AF65-F5344CB8AC3E}">
        <p14:creationId xmlns:p14="http://schemas.microsoft.com/office/powerpoint/2010/main" val="418646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CHANGES</a:t>
            </a:r>
            <a:endParaRPr lang="en-US" dirty="0"/>
          </a:p>
        </p:txBody>
      </p:sp>
      <p:sp>
        <p:nvSpPr>
          <p:cNvPr id="3" name="Rectangle 2"/>
          <p:cNvSpPr/>
          <p:nvPr/>
        </p:nvSpPr>
        <p:spPr>
          <a:xfrm>
            <a:off x="1293812" y="1295400"/>
            <a:ext cx="9677400" cy="4350422"/>
          </a:xfrm>
          <a:prstGeom prst="rect">
            <a:avLst/>
          </a:prstGeom>
        </p:spPr>
        <p:txBody>
          <a:bodyPr wrap="square">
            <a:spAutoFit/>
          </a:bodyPr>
          <a:lstStyle/>
          <a:p>
            <a:pPr>
              <a:spcAft>
                <a:spcPts val="1200"/>
              </a:spcAft>
            </a:pPr>
            <a:r>
              <a:rPr lang="en-US" b="1" u="sng" dirty="0">
                <a:solidFill>
                  <a:srgbClr val="000000"/>
                </a:solidFill>
                <a:ea typeface="MS PGothic" panose="020B0600070205080204" pitchFamily="34" charset="-128"/>
              </a:rPr>
              <a:t>Step 2 – Requesting a change? </a:t>
            </a:r>
            <a:endParaRPr lang="en-US" sz="1600" b="1" u="sng" dirty="0">
              <a:ea typeface="MS PGothic" panose="020B0600070205080204" pitchFamily="34" charset="-128"/>
            </a:endParaRPr>
          </a:p>
          <a:p>
            <a:pPr marL="342900" marR="0" lvl="0" indent="-342900">
              <a:lnSpc>
                <a:spcPct val="105000"/>
              </a:lnSpc>
              <a:spcBef>
                <a:spcPts val="0"/>
              </a:spcBef>
              <a:spcAft>
                <a:spcPts val="800"/>
              </a:spcAft>
              <a:buFont typeface="+mj-lt"/>
              <a:buAutoNum type="arabicPeriod"/>
            </a:pPr>
            <a:r>
              <a:rPr lang="en-US" dirty="0"/>
              <a:t>Pick up a Course Change Form today in the main foyer </a:t>
            </a:r>
            <a:r>
              <a:rPr lang="en-US" dirty="0" smtClean="0"/>
              <a:t>(</a:t>
            </a:r>
            <a:r>
              <a:rPr lang="en-US" dirty="0"/>
              <a:t>or download and print from APP)</a:t>
            </a:r>
          </a:p>
          <a:p>
            <a:pPr marL="342900" marR="0" lvl="0" indent="-342900">
              <a:lnSpc>
                <a:spcPct val="105000"/>
              </a:lnSpc>
              <a:spcBef>
                <a:spcPts val="0"/>
              </a:spcBef>
              <a:spcAft>
                <a:spcPts val="800"/>
              </a:spcAft>
              <a:buFont typeface="+mj-lt"/>
              <a:buAutoNum type="arabicPeriod"/>
            </a:pPr>
            <a:r>
              <a:rPr lang="en-US" dirty="0"/>
              <a:t>Take the form home and get it signed</a:t>
            </a:r>
          </a:p>
          <a:p>
            <a:pPr marL="342900" marR="0" lvl="0" indent="-342900">
              <a:lnSpc>
                <a:spcPct val="105000"/>
              </a:lnSpc>
              <a:spcBef>
                <a:spcPts val="0"/>
              </a:spcBef>
              <a:spcAft>
                <a:spcPts val="800"/>
              </a:spcAft>
              <a:buFont typeface="+mj-lt"/>
              <a:buAutoNum type="arabicPeriod"/>
            </a:pPr>
            <a:r>
              <a:rPr lang="en-US" dirty="0"/>
              <a:t>Bring the signed form to see your counsellor as per the times listed below. </a:t>
            </a:r>
          </a:p>
          <a:p>
            <a:endParaRPr lang="en-US" dirty="0" smtClean="0">
              <a:solidFill>
                <a:srgbClr val="000000"/>
              </a:solidFill>
              <a:ea typeface="MS PGothic" panose="020B0600070205080204" pitchFamily="34" charset="-128"/>
            </a:endParaRPr>
          </a:p>
          <a:p>
            <a:r>
              <a:rPr lang="en-US" dirty="0" smtClean="0">
                <a:solidFill>
                  <a:srgbClr val="000000"/>
                </a:solidFill>
                <a:ea typeface="MS PGothic" panose="020B0600070205080204" pitchFamily="34" charset="-128"/>
              </a:rPr>
              <a:t>Before </a:t>
            </a:r>
            <a:r>
              <a:rPr lang="en-US" dirty="0">
                <a:solidFill>
                  <a:srgbClr val="000000"/>
                </a:solidFill>
                <a:ea typeface="MS PGothic" panose="020B0600070205080204" pitchFamily="34" charset="-128"/>
              </a:rPr>
              <a:t>or after school, at lunch or during your “off-block” as per the schedule below:</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  </a:t>
            </a:r>
            <a:endParaRPr lang="en-US" sz="1600" dirty="0">
              <a:ea typeface="MS PGothic" panose="020B0600070205080204" pitchFamily="34" charset="-128"/>
            </a:endParaRPr>
          </a:p>
          <a:p>
            <a:pPr>
              <a:spcAft>
                <a:spcPts val="1200"/>
              </a:spcAft>
            </a:pPr>
            <a:r>
              <a:rPr lang="en-US" dirty="0" smtClean="0">
                <a:solidFill>
                  <a:srgbClr val="000000"/>
                </a:solidFill>
                <a:ea typeface="MS PGothic" panose="020B0600070205080204" pitchFamily="34" charset="-128"/>
              </a:rPr>
              <a:t>Wednesday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5		Grade </a:t>
            </a:r>
            <a:r>
              <a:rPr lang="en-US" dirty="0">
                <a:solidFill>
                  <a:srgbClr val="000000"/>
                </a:solidFill>
                <a:ea typeface="MS PGothic" panose="020B0600070205080204" pitchFamily="34" charset="-128"/>
              </a:rPr>
              <a:t>12’s</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Thursday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6		Grade </a:t>
            </a:r>
            <a:r>
              <a:rPr lang="en-US" dirty="0">
                <a:solidFill>
                  <a:srgbClr val="000000"/>
                </a:solidFill>
                <a:ea typeface="MS PGothic" panose="020B0600070205080204" pitchFamily="34" charset="-128"/>
              </a:rPr>
              <a:t>11’s </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Friday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7		Grade </a:t>
            </a:r>
            <a:r>
              <a:rPr lang="en-US" dirty="0">
                <a:solidFill>
                  <a:srgbClr val="000000"/>
                </a:solidFill>
                <a:ea typeface="MS PGothic" panose="020B0600070205080204" pitchFamily="34" charset="-128"/>
              </a:rPr>
              <a:t>9’s, 10’s</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Monday/Tuesday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10/11</a:t>
            </a:r>
            <a:r>
              <a:rPr lang="en-US" dirty="0">
                <a:solidFill>
                  <a:srgbClr val="000000"/>
                </a:solidFill>
                <a:ea typeface="MS PGothic" panose="020B0600070205080204" pitchFamily="34" charset="-128"/>
              </a:rPr>
              <a:t>      All grades</a:t>
            </a:r>
            <a:endParaRPr lang="en-US" sz="1600" dirty="0">
              <a:ea typeface="MS PGothic" panose="020B0600070205080204" pitchFamily="34" charset="-128"/>
            </a:endParaRPr>
          </a:p>
          <a:p>
            <a:r>
              <a:rPr lang="en-US" b="1" dirty="0">
                <a:solidFill>
                  <a:srgbClr val="000000"/>
                </a:solidFill>
                <a:ea typeface="MS PGothic" panose="020B0600070205080204" pitchFamily="34" charset="-128"/>
              </a:rPr>
              <a:t>**All course changes will be complete by Wednesday, </a:t>
            </a:r>
            <a:r>
              <a:rPr lang="en-US" b="1">
                <a:solidFill>
                  <a:srgbClr val="000000"/>
                </a:solidFill>
                <a:ea typeface="MS PGothic" panose="020B0600070205080204" pitchFamily="34" charset="-128"/>
              </a:rPr>
              <a:t>September </a:t>
            </a:r>
            <a:r>
              <a:rPr lang="en-US" b="1" smtClean="0">
                <a:solidFill>
                  <a:srgbClr val="000000"/>
                </a:solidFill>
                <a:ea typeface="MS PGothic" panose="020B0600070205080204" pitchFamily="34" charset="-128"/>
              </a:rPr>
              <a:t>12</a:t>
            </a:r>
            <a:r>
              <a:rPr lang="en-US" b="1" baseline="30000" smtClean="0">
                <a:solidFill>
                  <a:srgbClr val="000000"/>
                </a:solidFill>
                <a:ea typeface="MS PGothic" panose="020B0600070205080204" pitchFamily="34" charset="-128"/>
              </a:rPr>
              <a:t>th</a:t>
            </a:r>
            <a:r>
              <a:rPr lang="en-US" b="1" dirty="0">
                <a:solidFill>
                  <a:srgbClr val="000000"/>
                </a:solidFill>
                <a:ea typeface="MS PGothic" panose="020B0600070205080204" pitchFamily="34" charset="-128"/>
              </a:rPr>
              <a:t>. </a:t>
            </a:r>
            <a:r>
              <a:rPr lang="en-US" dirty="0">
                <a:solidFill>
                  <a:srgbClr val="000000"/>
                </a:solidFill>
                <a:ea typeface="MS PGothic" panose="020B0600070205080204" pitchFamily="34" charset="-128"/>
              </a:rPr>
              <a:t/>
            </a:r>
            <a:br>
              <a:rPr lang="en-US" dirty="0">
                <a:solidFill>
                  <a:srgbClr val="000000"/>
                </a:solidFill>
                <a:ea typeface="MS PGothic" panose="020B0600070205080204" pitchFamily="34" charset="-128"/>
              </a:rPr>
            </a:br>
            <a:r>
              <a:rPr lang="en-US" b="1" dirty="0">
                <a:solidFill>
                  <a:srgbClr val="000000"/>
                </a:solidFill>
                <a:ea typeface="MS PGothic" panose="020B0600070205080204" pitchFamily="34" charset="-128"/>
              </a:rPr>
              <a:t>**No course requests will be accepted via e-mail. </a:t>
            </a:r>
            <a:endParaRPr lang="en-US" sz="1600" b="1" dirty="0">
              <a:effectLst/>
              <a:ea typeface="MS PGothic" panose="020B0600070205080204" pitchFamily="34" charset="-128"/>
            </a:endParaRPr>
          </a:p>
        </p:txBody>
      </p:sp>
    </p:spTree>
    <p:extLst>
      <p:ext uri="{BB962C8B-B14F-4D97-AF65-F5344CB8AC3E}">
        <p14:creationId xmlns:p14="http://schemas.microsoft.com/office/powerpoint/2010/main" val="215377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CHANGES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409903858"/>
              </p:ext>
            </p:extLst>
          </p:nvPr>
        </p:nvGraphicFramePr>
        <p:xfrm>
          <a:off x="1293812" y="1371600"/>
          <a:ext cx="7543800" cy="5330833"/>
        </p:xfrm>
        <a:graphic>
          <a:graphicData uri="http://schemas.openxmlformats.org/presentationml/2006/ole">
            <mc:AlternateContent xmlns:mc="http://schemas.openxmlformats.org/markup-compatibility/2006">
              <mc:Choice xmlns:v="urn:schemas-microsoft-com:vml" Requires="v">
                <p:oleObj spid="_x0000_s1036" name="Acrobat Document" r:id="rId4" imgW="4009793" imgH="2833504" progId="Acrobat.Document.DC">
                  <p:embed/>
                </p:oleObj>
              </mc:Choice>
              <mc:Fallback>
                <p:oleObj name="Acrobat Document" r:id="rId4" imgW="4009793" imgH="2833504" progId="Acrobat.Document.DC">
                  <p:embed/>
                  <p:pic>
                    <p:nvPicPr>
                      <p:cNvPr id="0" name=""/>
                      <p:cNvPicPr/>
                      <p:nvPr/>
                    </p:nvPicPr>
                    <p:blipFill>
                      <a:blip r:embed="rId5"/>
                      <a:stretch>
                        <a:fillRect/>
                      </a:stretch>
                    </p:blipFill>
                    <p:spPr>
                      <a:xfrm>
                        <a:off x="1293812" y="1371600"/>
                        <a:ext cx="7543800" cy="5330833"/>
                      </a:xfrm>
                      <a:prstGeom prst="rect">
                        <a:avLst/>
                      </a:prstGeom>
                    </p:spPr>
                  </p:pic>
                </p:oleObj>
              </mc:Fallback>
            </mc:AlternateContent>
          </a:graphicData>
        </a:graphic>
      </p:graphicFrame>
      <p:sp>
        <p:nvSpPr>
          <p:cNvPr id="4" name="Rectangle 3"/>
          <p:cNvSpPr/>
          <p:nvPr/>
        </p:nvSpPr>
        <p:spPr>
          <a:xfrm>
            <a:off x="2284412" y="2057400"/>
            <a:ext cx="1371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5624788" y="2057400"/>
            <a:ext cx="545824"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912812" y="1981200"/>
            <a:ext cx="1425841"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03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4032D5-EBB8-48B6-B786-C2C3AE9520DE}"/>
</file>

<file path=customXml/itemProps2.xml><?xml version="1.0" encoding="utf-8"?>
<ds:datastoreItem xmlns:ds="http://schemas.openxmlformats.org/officeDocument/2006/customXml" ds:itemID="{05A0A0C9-82CC-488B-AB16-A9DFEC752339}"/>
</file>

<file path=customXml/itemProps3.xml><?xml version="1.0" encoding="utf-8"?>
<ds:datastoreItem xmlns:ds="http://schemas.openxmlformats.org/officeDocument/2006/customXml" ds:itemID="{95DD6177-3FFA-437F-9576-8C8366561102}"/>
</file>

<file path=docProps/app.xml><?xml version="1.0" encoding="utf-8"?>
<Properties xmlns="http://schemas.openxmlformats.org/officeDocument/2006/extended-properties" xmlns:vt="http://schemas.openxmlformats.org/officeDocument/2006/docPropsVTypes">
  <Template>TM10001106[[fn=Badge]]</Template>
  <TotalTime>141</TotalTime>
  <Words>547</Words>
  <Application>Microsoft Office PowerPoint</Application>
  <PresentationFormat>Custom</PresentationFormat>
  <Paragraphs>172</Paragraphs>
  <Slides>11</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MS PGothic</vt:lpstr>
      <vt:lpstr>Arial</vt:lpstr>
      <vt:lpstr>Calibri</vt:lpstr>
      <vt:lpstr>Euphemia</vt:lpstr>
      <vt:lpstr>Gill Sans MT</vt:lpstr>
      <vt:lpstr>Impact</vt:lpstr>
      <vt:lpstr>Times New Roman</vt:lpstr>
      <vt:lpstr>Badge</vt:lpstr>
      <vt:lpstr>Acrobat Document</vt:lpstr>
      <vt:lpstr>Welcome to grade 10</vt:lpstr>
      <vt:lpstr> ADMIN TEAM</vt:lpstr>
      <vt:lpstr> Counselling team</vt:lpstr>
      <vt:lpstr>Youth workers and  career facilitator</vt:lpstr>
      <vt:lpstr>CUSTOMIZED LEARNING (CL)</vt:lpstr>
      <vt:lpstr>SIGN OUT PROCEDURES  FOR  ASSIGNED TIME</vt:lpstr>
      <vt:lpstr>COURSE CHANGES</vt:lpstr>
      <vt:lpstr>COURSE CHANGES</vt:lpstr>
      <vt:lpstr>COURSE CHANGES</vt:lpstr>
      <vt:lpstr>Gleneagle App </vt:lpstr>
      <vt:lpstr>GRADE 10 WINGS</vt:lpstr>
    </vt:vector>
  </TitlesOfParts>
  <Company>School District 43 (Coquitlam)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grade 10</dc:title>
  <dc:creator>Potter-Smith, Christine</dc:creator>
  <cp:lastModifiedBy>Potter-Smith, Christine</cp:lastModifiedBy>
  <cp:revision>18</cp:revision>
  <cp:lastPrinted>2018-08-31T20:43:08Z</cp:lastPrinted>
  <dcterms:created xsi:type="dcterms:W3CDTF">2018-08-30T21:01:36Z</dcterms:created>
  <dcterms:modified xsi:type="dcterms:W3CDTF">2018-09-04T17:32:53Z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